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73" r:id="rId16"/>
    <p:sldId id="269" r:id="rId17"/>
    <p:sldId id="274" r:id="rId18"/>
    <p:sldId id="271" r:id="rId19"/>
    <p:sldId id="270" r:id="rId20"/>
    <p:sldId id="277" r:id="rId21"/>
    <p:sldId id="275" r:id="rId2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AB855-C3EC-41DB-91FF-ABCB0B5D2181}" type="datetimeFigureOut">
              <a:rPr lang="id-ID" smtClean="0"/>
              <a:t>05/01/2025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81DC3E-96F2-4117-866C-E141A52430F3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AB855-C3EC-41DB-91FF-ABCB0B5D2181}" type="datetimeFigureOut">
              <a:rPr lang="id-ID" smtClean="0"/>
              <a:t>05/01/2025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1DC3E-96F2-4117-866C-E141A52430F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AB855-C3EC-41DB-91FF-ABCB0B5D2181}" type="datetimeFigureOut">
              <a:rPr lang="id-ID" smtClean="0"/>
              <a:t>05/01/2025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1DC3E-96F2-4117-866C-E141A52430F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AB855-C3EC-41DB-91FF-ABCB0B5D2181}" type="datetimeFigureOut">
              <a:rPr lang="id-ID" smtClean="0"/>
              <a:t>05/01/2025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1DC3E-96F2-4117-866C-E141A52430F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AB855-C3EC-41DB-91FF-ABCB0B5D2181}" type="datetimeFigureOut">
              <a:rPr lang="id-ID" smtClean="0"/>
              <a:t>05/01/2025</a:t>
            </a:fld>
            <a:endParaRPr lang="id-ID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1DC3E-96F2-4117-866C-E141A52430F3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AB855-C3EC-41DB-91FF-ABCB0B5D2181}" type="datetimeFigureOut">
              <a:rPr lang="id-ID" smtClean="0"/>
              <a:t>05/01/2025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1DC3E-96F2-4117-866C-E141A52430F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AB855-C3EC-41DB-91FF-ABCB0B5D2181}" type="datetimeFigureOut">
              <a:rPr lang="id-ID" smtClean="0"/>
              <a:t>05/01/2025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1DC3E-96F2-4117-866C-E141A52430F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AB855-C3EC-41DB-91FF-ABCB0B5D2181}" type="datetimeFigureOut">
              <a:rPr lang="id-ID" smtClean="0"/>
              <a:t>05/01/2025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1DC3E-96F2-4117-866C-E141A52430F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AB855-C3EC-41DB-91FF-ABCB0B5D2181}" type="datetimeFigureOut">
              <a:rPr lang="id-ID" smtClean="0"/>
              <a:t>05/01/2025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1DC3E-96F2-4117-866C-E141A52430F3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AB855-C3EC-41DB-91FF-ABCB0B5D2181}" type="datetimeFigureOut">
              <a:rPr lang="id-ID" smtClean="0"/>
              <a:t>05/01/2025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1DC3E-96F2-4117-866C-E141A52430F3}" type="slidenum">
              <a:rPr lang="id-ID" smtClean="0"/>
              <a:t>‹#›</a:t>
            </a:fld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AB855-C3EC-41DB-91FF-ABCB0B5D2181}" type="datetimeFigureOut">
              <a:rPr lang="id-ID" smtClean="0"/>
              <a:t>05/01/2025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1DC3E-96F2-4117-866C-E141A52430F3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EDAB855-C3EC-41DB-91FF-ABCB0B5D2181}" type="datetimeFigureOut">
              <a:rPr lang="id-ID" smtClean="0"/>
              <a:t>05/01/2025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F81DC3E-96F2-4117-866C-E141A52430F3}" type="slidenum">
              <a:rPr lang="id-ID" smtClean="0"/>
              <a:t>‹#›</a:t>
            </a:fld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/>
              <a:t>DIAH PRAMESTARI, ST., MT</a:t>
            </a:r>
          </a:p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sz="2800" dirty="0"/>
              <a:t>RENCANA PENERIMAAN SAMPEL</a:t>
            </a:r>
            <a:br>
              <a:rPr lang="id-ID" sz="2800" dirty="0"/>
            </a:br>
            <a:r>
              <a:rPr lang="id-ID" sz="2800" dirty="0"/>
              <a:t>(ACCEPTANCE SAMPLING)</a:t>
            </a:r>
          </a:p>
        </p:txBody>
      </p:sp>
    </p:spTree>
    <p:extLst>
      <p:ext uri="{BB962C8B-B14F-4D97-AF65-F5344CB8AC3E}">
        <p14:creationId xmlns:p14="http://schemas.microsoft.com/office/powerpoint/2010/main" val="2775260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Teknik pengambilan sampel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Font typeface="Arial" charset="0"/>
              <a:buChar char="•"/>
            </a:pPr>
            <a:r>
              <a:rPr lang="id-ID" i="1" dirty="0"/>
              <a:t>Acceptance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sampling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dirty="0"/>
              <a:t>dpt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dilakukan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dengan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pengambilan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sampel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atau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inspeksi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dengan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mengadakan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pengembalian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perbaikan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atau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pengambilan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sampel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atau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inspeksi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tanpa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mengadakan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pengembalian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perbaikan.</a:t>
            </a:r>
          </a:p>
          <a:p>
            <a:pPr algn="just">
              <a:spcBef>
                <a:spcPts val="1675"/>
              </a:spcBef>
              <a:buFont typeface="Arial" charset="0"/>
              <a:buChar char="•"/>
            </a:pPr>
            <a:r>
              <a:rPr lang="id-ID" dirty="0"/>
              <a:t>Hal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ini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dilakukan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selama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inspeksi,</a:t>
            </a:r>
          </a:p>
          <a:p>
            <a:pPr algn="just">
              <a:lnSpc>
                <a:spcPct val="150000"/>
              </a:lnSpc>
              <a:spcBef>
                <a:spcPts val="475"/>
              </a:spcBef>
              <a:buFont typeface="Arial" charset="0"/>
              <a:buChar char="•"/>
            </a:pPr>
            <a:r>
              <a:rPr lang="id-ID" dirty="0"/>
              <a:t>Pengembalian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serta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perbaikan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yang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dilakukan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juga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membutuhkan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biaya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yang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tidak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sedikit.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76977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Teknik pengambilan sampel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Font typeface="Arial" charset="0"/>
              <a:buChar char="•"/>
            </a:pPr>
            <a:r>
              <a:rPr lang="id-ID" sz="2800" i="1" dirty="0"/>
              <a:t>Acceptance sampling </a:t>
            </a:r>
            <a:r>
              <a:rPr lang="id-ID" sz="2800" i="1" dirty="0">
                <a:cs typeface="Times New Roman" pitchFamily="18" charset="0"/>
              </a:rPr>
              <a:t> </a:t>
            </a:r>
            <a:r>
              <a:rPr lang="id-ID" sz="2800" dirty="0"/>
              <a:t>dapat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dilakukan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dengan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sampel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tunggal,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sampel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ganda,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dan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sampel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banyak</a:t>
            </a:r>
          </a:p>
          <a:p>
            <a:pPr algn="just">
              <a:lnSpc>
                <a:spcPct val="120000"/>
              </a:lnSpc>
              <a:spcBef>
                <a:spcPts val="438"/>
              </a:spcBef>
              <a:buFont typeface="Arial" charset="0"/>
              <a:buChar char="•"/>
            </a:pPr>
            <a:r>
              <a:rPr lang="id-ID" sz="2800" dirty="0"/>
              <a:t>Pengambilan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sampel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ganda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berarti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apabila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sampel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yang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diambil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tidak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cukup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memberikan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informasi,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maka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diambil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lagi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sampel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yang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lain.</a:t>
            </a:r>
          </a:p>
          <a:p>
            <a:pPr algn="just">
              <a:lnSpc>
                <a:spcPct val="120000"/>
              </a:lnSpc>
              <a:spcBef>
                <a:spcPts val="450"/>
              </a:spcBef>
              <a:buFont typeface="Arial" charset="0"/>
              <a:buChar char="•"/>
            </a:pPr>
            <a:r>
              <a:rPr lang="id-ID" sz="2800" dirty="0"/>
              <a:t>Pada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pengambilan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sampel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banyak,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tambahan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sampel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dilakukan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setelah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sampel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kedua.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8733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Teknik pengambilan sampel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72744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1000"/>
              </a:lnSpc>
              <a:spcBef>
                <a:spcPts val="425"/>
              </a:spcBef>
              <a:buFont typeface="Arial" charset="0"/>
              <a:buChar char="•"/>
            </a:pPr>
            <a:r>
              <a:rPr lang="id-ID" sz="3100" dirty="0"/>
              <a:t>Mitra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(1993):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prosedur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pengambilan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sampel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yang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terbaik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dari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segi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biaya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adalah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pengambilan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sampel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tunggal,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lalu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diikuti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ganda,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dan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yang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terakhir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banyak.</a:t>
            </a:r>
          </a:p>
          <a:p>
            <a:pPr algn="just">
              <a:lnSpc>
                <a:spcPct val="120000"/>
              </a:lnSpc>
              <a:spcBef>
                <a:spcPts val="450"/>
              </a:spcBef>
              <a:buFont typeface="Arial" charset="0"/>
              <a:buChar char="•"/>
            </a:pPr>
            <a:r>
              <a:rPr lang="id-ID" sz="3100" dirty="0"/>
              <a:t>Pengambilan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sampel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tunggal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menyediakan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paling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banyak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informasi,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diikuti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sampel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ganda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dan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banyak.</a:t>
            </a:r>
            <a:r>
              <a:rPr lang="id-ID" sz="3100" dirty="0">
                <a:cs typeface="Times New Roman" pitchFamily="18" charset="0"/>
              </a:rPr>
              <a:t> </a:t>
            </a:r>
          </a:p>
          <a:p>
            <a:pPr algn="just">
              <a:lnSpc>
                <a:spcPct val="120000"/>
              </a:lnSpc>
              <a:spcBef>
                <a:spcPts val="450"/>
              </a:spcBef>
              <a:buFont typeface="Arial" charset="0"/>
              <a:buChar char="•"/>
            </a:pPr>
            <a:r>
              <a:rPr lang="id-ID" sz="3100" dirty="0"/>
              <a:t>Hal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ini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disebabkan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informasi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dari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sampel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merupakan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fungsi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ukuran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sampel,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sehingga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pada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sampel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tunggal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yang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menggunakan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unit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yang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diinspeksi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paling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banyak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juga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akan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memberikan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informasi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yang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lebih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banyak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dan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lebih</a:t>
            </a:r>
            <a:r>
              <a:rPr lang="id-ID" sz="3100" dirty="0">
                <a:cs typeface="Times New Roman" pitchFamily="18" charset="0"/>
              </a:rPr>
              <a:t> </a:t>
            </a:r>
            <a:r>
              <a:rPr lang="id-ID" sz="3100" dirty="0"/>
              <a:t>baik.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797010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Syarat pengambilan sampel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00736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40000"/>
              </a:lnSpc>
              <a:buFont typeface="Arial" charset="0"/>
              <a:buChar char="•"/>
            </a:pPr>
            <a:r>
              <a:rPr lang="id-ID" sz="2900" dirty="0"/>
              <a:t>Syarat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pengambilan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produk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sebagai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sampel,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yaitu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produk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harus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homogen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yaitu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berasal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dari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mesin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yang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sama,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menggunakan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karyawan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yang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sama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dalam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proses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pembuatan,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menggunakan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input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yang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sama,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dan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seterusnya.</a:t>
            </a:r>
          </a:p>
          <a:p>
            <a:pPr algn="just">
              <a:spcBef>
                <a:spcPts val="1300"/>
              </a:spcBef>
              <a:buFont typeface="Arial" charset="0"/>
              <a:buChar char="•"/>
            </a:pPr>
            <a:r>
              <a:rPr lang="id-ID" sz="2900" dirty="0"/>
              <a:t>Hal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ini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akan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lebih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memudahkan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dan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pengujian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yang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dilakukan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menjadi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lebih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tepat.</a:t>
            </a:r>
          </a:p>
          <a:p>
            <a:pPr algn="just">
              <a:lnSpc>
                <a:spcPct val="140000"/>
              </a:lnSpc>
              <a:spcBef>
                <a:spcPts val="438"/>
              </a:spcBef>
              <a:buFont typeface="Arial" charset="0"/>
              <a:buChar char="•"/>
            </a:pPr>
            <a:r>
              <a:rPr lang="id-ID" sz="2900" dirty="0"/>
              <a:t>Apabila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produk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yang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diambil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berasal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dari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sumber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yang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berbeda,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maka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pengambilan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sampel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tersebut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tidak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berfungsi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dengan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benar.</a:t>
            </a:r>
          </a:p>
          <a:p>
            <a:pPr algn="just">
              <a:lnSpc>
                <a:spcPct val="140000"/>
              </a:lnSpc>
              <a:spcBef>
                <a:spcPts val="438"/>
              </a:spcBef>
              <a:buFont typeface="Arial" charset="0"/>
              <a:buChar char="•"/>
            </a:pPr>
            <a:r>
              <a:rPr lang="id-ID" sz="2900" dirty="0"/>
              <a:t>Produk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yang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diambil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sebagai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sampel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harus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sebanyak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mungkin.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Semakin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banyak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sampel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yang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diambil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akan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semakin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baik,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walaupun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biayanya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akan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semakin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tinggi.</a:t>
            </a:r>
          </a:p>
          <a:p>
            <a:pPr algn="just">
              <a:lnSpc>
                <a:spcPct val="140000"/>
              </a:lnSpc>
              <a:spcBef>
                <a:spcPts val="438"/>
              </a:spcBef>
              <a:buFont typeface="Arial" charset="0"/>
              <a:buChar char="•"/>
            </a:pPr>
            <a:r>
              <a:rPr lang="id-ID" sz="2900" dirty="0"/>
              <a:t>Sistem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penanganan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produk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juga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harus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direncanakan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untuk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membantu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pengambilan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sampel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tersebut.</a:t>
            </a:r>
          </a:p>
          <a:p>
            <a:pPr algn="just">
              <a:lnSpc>
                <a:spcPct val="140000"/>
              </a:lnSpc>
              <a:spcBef>
                <a:spcPts val="438"/>
              </a:spcBef>
              <a:buFont typeface="Arial" charset="0"/>
              <a:buChar char="•"/>
            </a:pPr>
            <a:r>
              <a:rPr lang="id-ID" sz="2900" dirty="0"/>
              <a:t>Syarat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yang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lain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adalah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sampel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yang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diambil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harus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dilakukan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dengan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cara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acak,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sehingga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semua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produk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yang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ada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mempunyai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kesempatan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yang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sama</a:t>
            </a:r>
            <a:r>
              <a:rPr lang="id-ID" sz="2900" dirty="0">
                <a:cs typeface="Times New Roman" pitchFamily="18" charset="0"/>
              </a:rPr>
              <a:t> </a:t>
            </a:r>
            <a:r>
              <a:rPr lang="id-ID" sz="2900" dirty="0"/>
              <a:t>untuk dipilih sebagai sampel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320342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Indeks kualitas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28728"/>
          </a:xfrm>
        </p:spPr>
        <p:txBody>
          <a:bodyPr>
            <a:normAutofit/>
          </a:bodyPr>
          <a:lstStyle/>
          <a:p>
            <a:pPr>
              <a:spcBef>
                <a:spcPts val="1438"/>
              </a:spcBef>
              <a:buFont typeface="Arial" charset="0"/>
              <a:buAutoNum type="arabicPeriod"/>
            </a:pPr>
            <a:r>
              <a:rPr lang="id-ID" i="1" dirty="0"/>
              <a:t>AQL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-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Acceptable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Quality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Level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dirty="0"/>
              <a:t>atau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tingkat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kualitas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menurut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produsen</a:t>
            </a:r>
          </a:p>
          <a:p>
            <a:pPr>
              <a:spcBef>
                <a:spcPts val="1425"/>
              </a:spcBef>
              <a:buFont typeface="Arial" charset="0"/>
              <a:buAutoNum type="arabicPeriod"/>
            </a:pPr>
            <a:r>
              <a:rPr lang="id-ID" i="1" dirty="0"/>
              <a:t>LQL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-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Limiting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Quality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Level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dirty="0"/>
              <a:t>atau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tingkat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kualitas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menurut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konsumen.</a:t>
            </a:r>
          </a:p>
          <a:p>
            <a:pPr>
              <a:lnSpc>
                <a:spcPct val="140000"/>
              </a:lnSpc>
              <a:spcBef>
                <a:spcPts val="475"/>
              </a:spcBef>
              <a:buFont typeface="Arial" charset="0"/>
              <a:buAutoNum type="arabicPeriod" startAt="3"/>
            </a:pPr>
            <a:r>
              <a:rPr lang="id-ID" dirty="0"/>
              <a:t>IQL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-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i="1" dirty="0"/>
              <a:t>Indifference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Quality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Level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atau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tingkat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kualitas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diantara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AQL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dan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LQL</a:t>
            </a:r>
            <a:endParaRPr lang="id-ID" dirty="0"/>
          </a:p>
          <a:p>
            <a:pPr>
              <a:lnSpc>
                <a:spcPct val="140000"/>
              </a:lnSpc>
              <a:spcBef>
                <a:spcPts val="463"/>
              </a:spcBef>
              <a:buFont typeface="Arial" charset="0"/>
              <a:buAutoNum type="arabicPeriod" startAt="3"/>
            </a:pPr>
            <a:r>
              <a:rPr lang="id-ID" dirty="0"/>
              <a:t>AOQL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-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i="1" dirty="0"/>
              <a:t>Average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Outgoing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Quality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LevelAOQL</a:t>
            </a:r>
            <a:endParaRPr lang="id-ID" dirty="0"/>
          </a:p>
          <a:p>
            <a:pPr marL="11430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36739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aql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752600"/>
                <a:ext cx="8229600" cy="4772744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id-ID" i="1" dirty="0"/>
                  <a:t>AQL</a:t>
                </a:r>
                <a:r>
                  <a:rPr lang="id-ID" i="1" dirty="0">
                    <a:cs typeface="Times New Roman" pitchFamily="18" charset="0"/>
                  </a:rPr>
                  <a:t> </a:t>
                </a:r>
                <a:r>
                  <a:rPr lang="id-ID" i="1" dirty="0"/>
                  <a:t>-</a:t>
                </a:r>
                <a:r>
                  <a:rPr lang="id-ID" i="1" dirty="0">
                    <a:cs typeface="Times New Roman" pitchFamily="18" charset="0"/>
                  </a:rPr>
                  <a:t> </a:t>
                </a:r>
                <a:r>
                  <a:rPr lang="id-ID" i="1" dirty="0"/>
                  <a:t>Acceptable</a:t>
                </a:r>
                <a:r>
                  <a:rPr lang="id-ID" i="1" dirty="0">
                    <a:cs typeface="Times New Roman" pitchFamily="18" charset="0"/>
                  </a:rPr>
                  <a:t> </a:t>
                </a:r>
                <a:r>
                  <a:rPr lang="id-ID" i="1" dirty="0"/>
                  <a:t>Quality</a:t>
                </a:r>
                <a:r>
                  <a:rPr lang="id-ID" i="1" dirty="0">
                    <a:cs typeface="Times New Roman" pitchFamily="18" charset="0"/>
                  </a:rPr>
                  <a:t> </a:t>
                </a:r>
                <a:r>
                  <a:rPr lang="id-ID" i="1" dirty="0"/>
                  <a:t>Level</a:t>
                </a:r>
                <a:r>
                  <a:rPr lang="id-ID" i="1" dirty="0">
                    <a:cs typeface="Times New Roman" pitchFamily="18" charset="0"/>
                  </a:rPr>
                  <a:t> </a:t>
                </a:r>
                <a:r>
                  <a:rPr lang="id-ID" dirty="0"/>
                  <a:t>atau</a:t>
                </a:r>
                <a:r>
                  <a:rPr lang="id-ID" dirty="0">
                    <a:cs typeface="Times New Roman" pitchFamily="18" charset="0"/>
                  </a:rPr>
                  <a:t> </a:t>
                </a:r>
                <a:r>
                  <a:rPr lang="id-ID" dirty="0"/>
                  <a:t>tingkat</a:t>
                </a:r>
                <a:r>
                  <a:rPr lang="id-ID" dirty="0">
                    <a:cs typeface="Times New Roman" pitchFamily="18" charset="0"/>
                  </a:rPr>
                  <a:t> </a:t>
                </a:r>
                <a:r>
                  <a:rPr lang="id-ID" dirty="0"/>
                  <a:t>kualitas</a:t>
                </a:r>
                <a:r>
                  <a:rPr lang="id-ID" dirty="0">
                    <a:cs typeface="Times New Roman" pitchFamily="18" charset="0"/>
                  </a:rPr>
                  <a:t> </a:t>
                </a:r>
                <a:r>
                  <a:rPr lang="id-ID" dirty="0"/>
                  <a:t>menurut</a:t>
                </a:r>
                <a:r>
                  <a:rPr lang="id-ID" dirty="0">
                    <a:cs typeface="Times New Roman" pitchFamily="18" charset="0"/>
                  </a:rPr>
                  <a:t> </a:t>
                </a:r>
                <a:r>
                  <a:rPr lang="id-ID" dirty="0"/>
                  <a:t>produsen</a:t>
                </a:r>
              </a:p>
              <a:p>
                <a:pPr lvl="1"/>
                <a:r>
                  <a:rPr lang="id-ID" dirty="0"/>
                  <a:t>Proporsi maksimum dari cacat atau kesalahan yang diperbolehkan</a:t>
                </a:r>
              </a:p>
              <a:p>
                <a:pPr lvl="1"/>
                <a:r>
                  <a:rPr lang="id-ID" dirty="0"/>
                  <a:t>Produsen menghendaki probabilitas penerimaan pada tingkat ini cukup tinggi, biasanya 0.99 atau 0.95</a:t>
                </a:r>
              </a:p>
              <a:p>
                <a:pPr lvl="1"/>
                <a:r>
                  <a:rPr lang="id-ID" dirty="0"/>
                  <a:t>Produsen menginginkan semua produk yang baik dapat diterima, sehingga meminimalkan resiko produsen</a:t>
                </a:r>
              </a:p>
              <a:p>
                <a:pPr lvl="1"/>
                <a:r>
                  <a:rPr lang="id-ID" dirty="0"/>
                  <a:t>Resiko produsen adalah resiko yang diterima produsen karena menolak produk yang baik dalam inspeksinya (</a:t>
                </a:r>
                <a14:m>
                  <m:oMath xmlns:m="http://schemas.openxmlformats.org/officeDocument/2006/math">
                    <m:r>
                      <a:rPr lang="id-ID" i="1" smtClean="0">
                        <a:latin typeface="Cambria Math"/>
                        <a:ea typeface="Cambria Math"/>
                      </a:rPr>
                      <m:t>∝</m:t>
                    </m:r>
                    <m:r>
                      <a:rPr lang="id-ID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id-ID" dirty="0"/>
              </a:p>
              <a:p>
                <a:pPr lvl="1"/>
                <a:r>
                  <a:rPr lang="id-ID" dirty="0"/>
                  <a:t>Apabila AQL atau nilai p kecil, produsen menginginkan probabilitas penerimaan (Pa) dekat dengan 1</a:t>
                </a:r>
              </a:p>
              <a:p>
                <a:pPr lvl="1"/>
                <a:r>
                  <a:rPr lang="id-ID" dirty="0"/>
                  <a:t>Probabilitas kesalahan tipe I (resiko produsen) = </a:t>
                </a:r>
                <a14:m>
                  <m:oMath xmlns:m="http://schemas.openxmlformats.org/officeDocument/2006/math">
                    <m:r>
                      <a:rPr lang="id-ID" i="1">
                        <a:latin typeface="Cambria Math"/>
                        <a:ea typeface="Cambria Math"/>
                      </a:rPr>
                      <m:t>∝</m:t>
                    </m:r>
                  </m:oMath>
                </a14:m>
                <a:r>
                  <a:rPr lang="id-ID" dirty="0"/>
                  <a:t> = 1 – Pa biasanya hanya sekitar 0.05 atau 0.01 dengan AQL mendekati 0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752600"/>
                <a:ext cx="8229600" cy="4772744"/>
              </a:xfrm>
              <a:blipFill rotWithShape="1">
                <a:blip r:embed="rId2"/>
                <a:stretch>
                  <a:fillRect t="-1790" b="-384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4559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Lql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72744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id-ID" sz="2000" i="1" dirty="0"/>
              <a:t>LQL</a:t>
            </a:r>
            <a:r>
              <a:rPr lang="id-ID" sz="2000" i="1" dirty="0">
                <a:cs typeface="Times New Roman" pitchFamily="18" charset="0"/>
              </a:rPr>
              <a:t> </a:t>
            </a:r>
            <a:r>
              <a:rPr lang="id-ID" sz="2000" i="1" dirty="0"/>
              <a:t>-</a:t>
            </a:r>
            <a:r>
              <a:rPr lang="id-ID" sz="2000" i="1" dirty="0">
                <a:cs typeface="Times New Roman" pitchFamily="18" charset="0"/>
              </a:rPr>
              <a:t> </a:t>
            </a:r>
            <a:r>
              <a:rPr lang="id-ID" sz="2000" i="1" dirty="0"/>
              <a:t>Limiting</a:t>
            </a:r>
            <a:r>
              <a:rPr lang="id-ID" sz="2000" i="1" dirty="0">
                <a:cs typeface="Times New Roman" pitchFamily="18" charset="0"/>
              </a:rPr>
              <a:t> </a:t>
            </a:r>
            <a:r>
              <a:rPr lang="id-ID" sz="2000" i="1" dirty="0"/>
              <a:t>Quality</a:t>
            </a:r>
            <a:r>
              <a:rPr lang="id-ID" sz="2000" i="1" dirty="0">
                <a:cs typeface="Times New Roman" pitchFamily="18" charset="0"/>
              </a:rPr>
              <a:t> </a:t>
            </a:r>
            <a:r>
              <a:rPr lang="id-ID" sz="2000" i="1" dirty="0"/>
              <a:t>Level</a:t>
            </a:r>
            <a:r>
              <a:rPr lang="id-ID" sz="2000" i="1" dirty="0">
                <a:cs typeface="Times New Roman" pitchFamily="18" charset="0"/>
              </a:rPr>
              <a:t> </a:t>
            </a:r>
            <a:r>
              <a:rPr lang="id-ID" sz="2000" dirty="0"/>
              <a:t>atau</a:t>
            </a:r>
            <a:r>
              <a:rPr lang="id-ID" sz="2000" dirty="0">
                <a:cs typeface="Times New Roman" pitchFamily="18" charset="0"/>
              </a:rPr>
              <a:t> </a:t>
            </a:r>
            <a:r>
              <a:rPr lang="id-ID" sz="2000" dirty="0"/>
              <a:t>tingkat</a:t>
            </a:r>
            <a:r>
              <a:rPr lang="id-ID" sz="2000" dirty="0">
                <a:cs typeface="Times New Roman" pitchFamily="18" charset="0"/>
              </a:rPr>
              <a:t> </a:t>
            </a:r>
            <a:r>
              <a:rPr lang="id-ID" sz="2000" dirty="0"/>
              <a:t>kualitas</a:t>
            </a:r>
            <a:r>
              <a:rPr lang="id-ID" sz="2000" dirty="0">
                <a:cs typeface="Times New Roman" pitchFamily="18" charset="0"/>
              </a:rPr>
              <a:t> </a:t>
            </a:r>
            <a:r>
              <a:rPr lang="id-ID" sz="2000" dirty="0"/>
              <a:t>menurut</a:t>
            </a:r>
            <a:r>
              <a:rPr lang="id-ID" sz="2000" dirty="0">
                <a:cs typeface="Times New Roman" pitchFamily="18" charset="0"/>
              </a:rPr>
              <a:t> </a:t>
            </a:r>
            <a:r>
              <a:rPr lang="id-ID" sz="2000" dirty="0"/>
              <a:t>konsumen</a:t>
            </a:r>
          </a:p>
          <a:p>
            <a:pPr indent="-342900" algn="just">
              <a:spcBef>
                <a:spcPts val="0"/>
              </a:spcBef>
            </a:pPr>
            <a:r>
              <a:rPr lang="id-ID" sz="2000" dirty="0"/>
              <a:t>Kualitas ketidakpuasan atau merupakan tingkat penolakan</a:t>
            </a:r>
          </a:p>
          <a:p>
            <a:pPr indent="-342900" algn="just">
              <a:spcBef>
                <a:spcPts val="0"/>
              </a:spcBef>
            </a:pPr>
            <a:r>
              <a:rPr lang="id-ID" sz="2000" dirty="0"/>
              <a:t>Nilai LQL harus rendah</a:t>
            </a:r>
          </a:p>
          <a:p>
            <a:pPr indent="-342900" algn="just">
              <a:spcBef>
                <a:spcPts val="0"/>
              </a:spcBef>
            </a:pPr>
            <a:r>
              <a:rPr lang="id-ID" sz="2000" dirty="0"/>
              <a:t>Probabilitas ini dikenal sebagai resiko konsumen (</a:t>
            </a:r>
            <a:r>
              <a:rPr lang="el-GR" sz="2000" dirty="0"/>
              <a:t>β</a:t>
            </a:r>
            <a:r>
              <a:rPr lang="id-ID" sz="2000" dirty="0"/>
              <a:t> ) atau kesalahan tipe II</a:t>
            </a:r>
          </a:p>
          <a:p>
            <a:pPr indent="-342900" algn="just">
              <a:spcBef>
                <a:spcPts val="0"/>
              </a:spcBef>
            </a:pPr>
            <a:r>
              <a:rPr lang="id-ID" sz="2000" dirty="0"/>
              <a:t>Resiko konsumen adalah resiko yang dialami konsumen karena terpaksa menerima produk yang cacat atau yang tidak sesuai</a:t>
            </a:r>
          </a:p>
          <a:p>
            <a:pPr indent="-342900" algn="just">
              <a:spcBef>
                <a:spcPts val="0"/>
              </a:spcBef>
            </a:pPr>
            <a:r>
              <a:rPr lang="id-ID" sz="2000" dirty="0"/>
              <a:t>Resiko konsumen merupakan probabilitas akan menerima produk pada tingkat LQL</a:t>
            </a:r>
          </a:p>
          <a:p>
            <a:pPr indent="-342900" algn="just">
              <a:spcBef>
                <a:spcPts val="0"/>
              </a:spcBef>
            </a:pPr>
            <a:r>
              <a:rPr lang="id-ID" sz="2000" dirty="0"/>
              <a:t>Konsumen menginginkan semua produk cacat ditolak, sehingga dapat meminimalkan probabilitas kesalahan tipe II</a:t>
            </a:r>
          </a:p>
          <a:p>
            <a:pPr indent="-342900" algn="just">
              <a:spcBef>
                <a:spcPts val="0"/>
              </a:spcBef>
            </a:pPr>
            <a:r>
              <a:rPr lang="id-ID" sz="2000" dirty="0"/>
              <a:t>Jika nilai p besar, maka konsumen menginginkan Pa dekat dengan 0</a:t>
            </a:r>
          </a:p>
          <a:p>
            <a:pPr marL="0" indent="0">
              <a:spcBef>
                <a:spcPts val="0"/>
              </a:spcBef>
              <a:buNone/>
            </a:pPr>
            <a:endParaRPr lang="id-ID" sz="1800" dirty="0"/>
          </a:p>
        </p:txBody>
      </p:sp>
    </p:spTree>
    <p:extLst>
      <p:ext uri="{BB962C8B-B14F-4D97-AF65-F5344CB8AC3E}">
        <p14:creationId xmlns:p14="http://schemas.microsoft.com/office/powerpoint/2010/main" val="2166037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Lql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Konsumen menghendaki penolakan produk cacat dengan probabilitas yang besar, sehingga nilai Pa kecil, biasanya sekitar 0.1</a:t>
            </a:r>
          </a:p>
          <a:p>
            <a:r>
              <a:rPr lang="id-ID" dirty="0"/>
              <a:t>Oleh karena itu probabilitas kesalahan tipe II = </a:t>
            </a:r>
            <a:r>
              <a:rPr lang="el-GR" dirty="0"/>
              <a:t>β</a:t>
            </a:r>
            <a:r>
              <a:rPr lang="id-ID" dirty="0"/>
              <a:t> menunjukkan probabilitas penerimaan konsumen terhadap produk cacat</a:t>
            </a:r>
          </a:p>
          <a:p>
            <a:r>
              <a:rPr lang="id-ID" dirty="0"/>
              <a:t>LQL sering disebut LTPD </a:t>
            </a:r>
            <a:r>
              <a:rPr lang="id-ID" i="1" dirty="0"/>
              <a:t>(Lot Tolerance Percent Defective) </a:t>
            </a:r>
            <a:r>
              <a:rPr lang="id-ID" dirty="0"/>
              <a:t>atau RQL </a:t>
            </a:r>
            <a:r>
              <a:rPr lang="id-ID" i="1" dirty="0"/>
              <a:t>(Rejectable Quality Level)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410130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IQL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spcBef>
                <a:spcPts val="475"/>
              </a:spcBef>
              <a:buNone/>
            </a:pPr>
            <a:r>
              <a:rPr lang="id-ID" dirty="0"/>
              <a:t>IQL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-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i="1" dirty="0"/>
              <a:t>Indifference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Quality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Level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atau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tingkat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kualitas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diantara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AQL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dan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LQL</a:t>
            </a:r>
          </a:p>
          <a:p>
            <a:pPr algn="just">
              <a:spcBef>
                <a:spcPts val="475"/>
              </a:spcBef>
            </a:pPr>
            <a:r>
              <a:rPr lang="id-ID" dirty="0"/>
              <a:t>tingkat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kualitas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pada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probabilitas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penerimaan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0,5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untuk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rencana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sampel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tertentu</a:t>
            </a:r>
          </a:p>
          <a:p>
            <a:pPr algn="just">
              <a:spcBef>
                <a:spcPts val="475"/>
              </a:spcBef>
            </a:pPr>
            <a:r>
              <a:rPr lang="id-ID" dirty="0"/>
              <a:t>IQL menekankan pada pemasok internal dan eksternal bahwa semua produk yang diserahkan untuk diinspeksi diharapkan dapat memenuhi spesifikasi</a:t>
            </a:r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523556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4000" dirty="0"/>
              <a:t>AOQL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id-ID" dirty="0"/>
              <a:t>AOQL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-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i="1" dirty="0"/>
              <a:t>Average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Outgoing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Quality</a:t>
            </a:r>
          </a:p>
          <a:p>
            <a:pPr algn="just"/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Level AOQL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adalah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suatu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perkiraan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hubungan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yang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berada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diantara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bagian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kesalahan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pada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produk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sebelum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inspeksi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i="1" dirty="0"/>
              <a:t>(incoming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quality</a:t>
            </a:r>
            <a:r>
              <a:rPr lang="id-ID" dirty="0"/>
              <a:t>)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atau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dari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bagian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sisa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kesalahan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setelah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inspeksi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i="1" dirty="0"/>
              <a:t>(outgoing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quality atau AOQ)</a:t>
            </a:r>
          </a:p>
          <a:p>
            <a:r>
              <a:rPr lang="id-ID" dirty="0"/>
              <a:t>Apabila incoming quality baik maka outgoing quality juga harus baik. Sebaliknya bila incoming quality buruk maka outgoing quality juga akan tetap baik ( dengan asumsi tidak ada kesalahan dalam inspeksi)</a:t>
            </a:r>
          </a:p>
        </p:txBody>
      </p:sp>
    </p:spTree>
    <p:extLst>
      <p:ext uri="{BB962C8B-B14F-4D97-AF65-F5344CB8AC3E}">
        <p14:creationId xmlns:p14="http://schemas.microsoft.com/office/powerpoint/2010/main" val="1204448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PENGERTIAN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72744"/>
          </a:xfrm>
        </p:spPr>
        <p:txBody>
          <a:bodyPr>
            <a:normAutofit lnSpcReduction="10000"/>
          </a:bodyPr>
          <a:lstStyle/>
          <a:p>
            <a:pPr algn="just"/>
            <a:r>
              <a:rPr lang="id-ID" sz="2200" dirty="0"/>
              <a:t>Rencana</a:t>
            </a:r>
            <a:r>
              <a:rPr lang="id-ID" sz="2200" dirty="0">
                <a:cs typeface="Times New Roman" pitchFamily="18" charset="0"/>
              </a:rPr>
              <a:t>  </a:t>
            </a:r>
            <a:r>
              <a:rPr lang="id-ID" sz="2200" dirty="0"/>
              <a:t>penerimaan</a:t>
            </a:r>
            <a:r>
              <a:rPr lang="id-ID" sz="2200" dirty="0">
                <a:cs typeface="Times New Roman" pitchFamily="18" charset="0"/>
              </a:rPr>
              <a:t>  </a:t>
            </a:r>
            <a:r>
              <a:rPr lang="id-ID" sz="2200" dirty="0"/>
              <a:t>sampel</a:t>
            </a:r>
            <a:r>
              <a:rPr lang="id-ID" sz="2200" dirty="0">
                <a:cs typeface="Times New Roman" pitchFamily="18" charset="0"/>
              </a:rPr>
              <a:t>  </a:t>
            </a:r>
            <a:r>
              <a:rPr lang="id-ID" sz="2200" i="1" dirty="0"/>
              <a:t>(acceptance</a:t>
            </a:r>
            <a:r>
              <a:rPr lang="id-ID" sz="2200" i="1" dirty="0">
                <a:cs typeface="Times New Roman" pitchFamily="18" charset="0"/>
              </a:rPr>
              <a:t>  </a:t>
            </a:r>
            <a:r>
              <a:rPr lang="id-ID" sz="2200" i="1" dirty="0"/>
              <a:t>sampling</a:t>
            </a:r>
            <a:r>
              <a:rPr lang="id-ID" sz="2200" i="1" dirty="0">
                <a:cs typeface="Times New Roman" pitchFamily="18" charset="0"/>
              </a:rPr>
              <a:t>  </a:t>
            </a:r>
            <a:r>
              <a:rPr lang="id-ID" sz="2200" i="1" dirty="0"/>
              <a:t>plans)</a:t>
            </a:r>
            <a:r>
              <a:rPr lang="id-ID" sz="2200" i="1" dirty="0">
                <a:cs typeface="Times New Roman" pitchFamily="18" charset="0"/>
              </a:rPr>
              <a:t>  </a:t>
            </a:r>
            <a:r>
              <a:rPr lang="id-ID" sz="2200" dirty="0"/>
              <a:t>adalah</a:t>
            </a:r>
            <a:r>
              <a:rPr lang="id-ID" sz="2200" dirty="0">
                <a:cs typeface="Times New Roman" pitchFamily="18" charset="0"/>
              </a:rPr>
              <a:t> </a:t>
            </a:r>
            <a:r>
              <a:rPr lang="id-ID" sz="2200" dirty="0"/>
              <a:t>prosedur</a:t>
            </a:r>
            <a:r>
              <a:rPr lang="id-ID" sz="2200" dirty="0">
                <a:cs typeface="Times New Roman" pitchFamily="18" charset="0"/>
              </a:rPr>
              <a:t>  </a:t>
            </a:r>
            <a:r>
              <a:rPr lang="id-ID" sz="2200" dirty="0"/>
              <a:t>yang</a:t>
            </a:r>
            <a:r>
              <a:rPr lang="id-ID" sz="2200" dirty="0">
                <a:cs typeface="Times New Roman" pitchFamily="18" charset="0"/>
              </a:rPr>
              <a:t>  </a:t>
            </a:r>
            <a:r>
              <a:rPr lang="id-ID" sz="2200" dirty="0"/>
              <a:t>digunakan</a:t>
            </a:r>
            <a:r>
              <a:rPr lang="id-ID" sz="2200" dirty="0">
                <a:cs typeface="Times New Roman" pitchFamily="18" charset="0"/>
              </a:rPr>
              <a:t>  </a:t>
            </a:r>
            <a:r>
              <a:rPr lang="id-ID" sz="2200" dirty="0"/>
              <a:t>dalam</a:t>
            </a:r>
            <a:r>
              <a:rPr lang="id-ID" sz="2200" dirty="0">
                <a:cs typeface="Times New Roman" pitchFamily="18" charset="0"/>
              </a:rPr>
              <a:t>  </a:t>
            </a:r>
            <a:r>
              <a:rPr lang="id-ID" sz="2200" dirty="0"/>
              <a:t>mengambil</a:t>
            </a:r>
            <a:r>
              <a:rPr lang="id-ID" sz="2200" dirty="0">
                <a:cs typeface="Times New Roman" pitchFamily="18" charset="0"/>
              </a:rPr>
              <a:t>  </a:t>
            </a:r>
            <a:r>
              <a:rPr lang="id-ID" sz="2200" dirty="0"/>
              <a:t>keputusan</a:t>
            </a:r>
            <a:r>
              <a:rPr lang="id-ID" sz="2200" dirty="0">
                <a:cs typeface="Times New Roman" pitchFamily="18" charset="0"/>
              </a:rPr>
              <a:t>  </a:t>
            </a:r>
            <a:r>
              <a:rPr lang="id-ID" sz="2200" dirty="0"/>
              <a:t>terhadap</a:t>
            </a:r>
            <a:r>
              <a:rPr lang="id-ID" sz="2200" dirty="0">
                <a:cs typeface="Times New Roman" pitchFamily="18" charset="0"/>
              </a:rPr>
              <a:t> </a:t>
            </a:r>
            <a:r>
              <a:rPr lang="id-ID" sz="2200" dirty="0"/>
              <a:t>produk-produk</a:t>
            </a:r>
            <a:r>
              <a:rPr lang="id-ID" sz="2200" dirty="0">
                <a:cs typeface="Times New Roman" pitchFamily="18" charset="0"/>
              </a:rPr>
              <a:t>     </a:t>
            </a:r>
            <a:r>
              <a:rPr lang="id-ID" sz="2200" dirty="0"/>
              <a:t>yang</a:t>
            </a:r>
            <a:r>
              <a:rPr lang="id-ID" sz="2200" dirty="0">
                <a:cs typeface="Times New Roman" pitchFamily="18" charset="0"/>
              </a:rPr>
              <a:t>     </a:t>
            </a:r>
            <a:r>
              <a:rPr lang="id-ID" sz="2200" dirty="0"/>
              <a:t>datang</a:t>
            </a:r>
            <a:r>
              <a:rPr lang="id-ID" sz="2200" dirty="0">
                <a:cs typeface="Times New Roman" pitchFamily="18" charset="0"/>
              </a:rPr>
              <a:t>     </a:t>
            </a:r>
            <a:r>
              <a:rPr lang="id-ID" sz="2200" dirty="0"/>
              <a:t>atau</a:t>
            </a:r>
            <a:r>
              <a:rPr lang="id-ID" sz="2200" dirty="0">
                <a:cs typeface="Times New Roman" pitchFamily="18" charset="0"/>
              </a:rPr>
              <a:t>     </a:t>
            </a:r>
            <a:r>
              <a:rPr lang="id-ID" sz="2200" dirty="0"/>
              <a:t>yang</a:t>
            </a:r>
            <a:r>
              <a:rPr lang="id-ID" sz="2200" dirty="0">
                <a:cs typeface="Times New Roman" pitchFamily="18" charset="0"/>
              </a:rPr>
              <a:t>     </a:t>
            </a:r>
            <a:r>
              <a:rPr lang="id-ID" sz="2200" dirty="0"/>
              <a:t>sudah</a:t>
            </a:r>
            <a:r>
              <a:rPr lang="id-ID" sz="2200" dirty="0">
                <a:cs typeface="Times New Roman" pitchFamily="18" charset="0"/>
              </a:rPr>
              <a:t>     </a:t>
            </a:r>
            <a:r>
              <a:rPr lang="id-ID" sz="2200" dirty="0"/>
              <a:t>dihasilkan</a:t>
            </a:r>
            <a:r>
              <a:rPr lang="id-ID" sz="2200" dirty="0">
                <a:cs typeface="Times New Roman" pitchFamily="18" charset="0"/>
              </a:rPr>
              <a:t> </a:t>
            </a:r>
            <a:r>
              <a:rPr lang="id-ID" sz="2200" dirty="0"/>
              <a:t>perusahaan.</a:t>
            </a:r>
          </a:p>
          <a:p>
            <a:pPr algn="just"/>
            <a:r>
              <a:rPr lang="id-ID" sz="2200" i="1" dirty="0"/>
              <a:t>A</a:t>
            </a:r>
            <a:r>
              <a:rPr lang="en-US" sz="2200" i="1" dirty="0" err="1"/>
              <a:t>cceptance</a:t>
            </a:r>
            <a:r>
              <a:rPr lang="en-US" sz="2200" i="1" dirty="0"/>
              <a:t> sampling</a:t>
            </a:r>
            <a:r>
              <a:rPr lang="id-ID" sz="2200" i="1" dirty="0"/>
              <a:t> </a:t>
            </a:r>
            <a:r>
              <a:rPr lang="en-US" sz="2200" dirty="0"/>
              <a:t> </a:t>
            </a:r>
            <a:r>
              <a:rPr lang="id-ID" sz="2200" dirty="0"/>
              <a:t>dapat </a:t>
            </a:r>
            <a:r>
              <a:rPr lang="en-US" sz="2200" dirty="0" err="1"/>
              <a:t>dilakukan</a:t>
            </a:r>
            <a:r>
              <a:rPr lang="en-US" sz="2200" dirty="0"/>
              <a:t> </a:t>
            </a:r>
            <a:r>
              <a:rPr lang="en-US" sz="2200" dirty="0" err="1"/>
              <a:t>selama</a:t>
            </a:r>
            <a:r>
              <a:rPr lang="en-US" sz="2200" dirty="0"/>
              <a:t> </a:t>
            </a:r>
            <a:r>
              <a:rPr lang="en-US" sz="2200" dirty="0" err="1"/>
              <a:t>bahan</a:t>
            </a:r>
            <a:r>
              <a:rPr lang="en-US" sz="2200" dirty="0"/>
              <a:t> </a:t>
            </a:r>
            <a:r>
              <a:rPr lang="en-US" sz="2200" dirty="0" err="1"/>
              <a:t>baku</a:t>
            </a:r>
            <a:r>
              <a:rPr lang="en-US" sz="2200" dirty="0"/>
              <a:t> </a:t>
            </a:r>
            <a:r>
              <a:rPr lang="en-US" sz="2200" dirty="0" err="1"/>
              <a:t>datang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pengujian</a:t>
            </a:r>
            <a:r>
              <a:rPr lang="en-US" sz="2200" dirty="0"/>
              <a:t> </a:t>
            </a:r>
            <a:r>
              <a:rPr lang="en-US" sz="2200" dirty="0" err="1"/>
              <a:t>terhadap</a:t>
            </a:r>
            <a:r>
              <a:rPr lang="en-US" sz="2200" dirty="0"/>
              <a:t> </a:t>
            </a:r>
            <a:r>
              <a:rPr lang="en-US" sz="2200" dirty="0" err="1"/>
              <a:t>bahan</a:t>
            </a:r>
            <a:r>
              <a:rPr lang="en-US" sz="2200" dirty="0"/>
              <a:t> </a:t>
            </a:r>
            <a:r>
              <a:rPr lang="en-US" sz="2200" dirty="0" err="1"/>
              <a:t>baku</a:t>
            </a:r>
            <a:r>
              <a:rPr lang="en-US" sz="2200" dirty="0"/>
              <a:t>, </a:t>
            </a:r>
            <a:r>
              <a:rPr lang="en-US" sz="2200" dirty="0" err="1"/>
              <a:t>komponen</a:t>
            </a:r>
            <a:r>
              <a:rPr lang="en-US" sz="2200" dirty="0"/>
              <a:t>, </a:t>
            </a:r>
            <a:r>
              <a:rPr lang="en-US" sz="2200" dirty="0" err="1"/>
              <a:t>bahan-bahan</a:t>
            </a:r>
            <a:r>
              <a:rPr lang="en-US" sz="2200" dirty="0"/>
              <a:t> yang </a:t>
            </a:r>
            <a:r>
              <a:rPr lang="en-US" sz="2200" dirty="0" err="1"/>
              <a:t>akan</a:t>
            </a:r>
            <a:r>
              <a:rPr lang="en-US" sz="2200" dirty="0"/>
              <a:t> </a:t>
            </a:r>
            <a:r>
              <a:rPr lang="en-US" sz="2200" dirty="0" err="1"/>
              <a:t>dirakit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berbagai</a:t>
            </a:r>
            <a:r>
              <a:rPr lang="en-US" sz="2200" dirty="0"/>
              <a:t> </a:t>
            </a:r>
            <a:r>
              <a:rPr lang="en-US" sz="2200" dirty="0" err="1"/>
              <a:t>tingkatan</a:t>
            </a:r>
            <a:r>
              <a:rPr lang="en-US" sz="2200" dirty="0"/>
              <a:t> proses, </a:t>
            </a:r>
            <a:r>
              <a:rPr lang="en-US" sz="2200" dirty="0" err="1"/>
              <a:t>maupun</a:t>
            </a:r>
            <a:r>
              <a:rPr lang="en-US" sz="2200" dirty="0"/>
              <a:t> </a:t>
            </a:r>
            <a:r>
              <a:rPr lang="en-US" sz="2200" dirty="0" err="1"/>
              <a:t>pengujian</a:t>
            </a:r>
            <a:r>
              <a:rPr lang="en-US" sz="2200" dirty="0"/>
              <a:t> </a:t>
            </a:r>
            <a:r>
              <a:rPr lang="en-US" sz="2200" dirty="0" err="1"/>
              <a:t>terhadap</a:t>
            </a:r>
            <a:r>
              <a:rPr lang="en-US" sz="2200" dirty="0"/>
              <a:t> </a:t>
            </a:r>
            <a:r>
              <a:rPr lang="en-US" sz="2200" dirty="0" err="1"/>
              <a:t>produk</a:t>
            </a:r>
            <a:r>
              <a:rPr lang="en-US" sz="2200" dirty="0"/>
              <a:t> </a:t>
            </a:r>
            <a:r>
              <a:rPr lang="en-US" sz="2200" dirty="0" err="1"/>
              <a:t>jadi</a:t>
            </a:r>
            <a:endParaRPr lang="id-ID" sz="2200" dirty="0"/>
          </a:p>
          <a:p>
            <a:pPr algn="just"/>
            <a:r>
              <a:rPr lang="id-ID" sz="2200" i="1" dirty="0"/>
              <a:t>Acceptance sampling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dilakukan</a:t>
            </a:r>
            <a:r>
              <a:rPr lang="en-US" sz="2200" dirty="0"/>
              <a:t> </a:t>
            </a:r>
            <a:r>
              <a:rPr lang="en-US" sz="2200" dirty="0" err="1"/>
              <a:t>oleh</a:t>
            </a:r>
            <a:r>
              <a:rPr lang="en-US" sz="2200" dirty="0"/>
              <a:t> </a:t>
            </a:r>
            <a:r>
              <a:rPr lang="en-US" sz="2200" dirty="0" err="1"/>
              <a:t>produsen</a:t>
            </a:r>
            <a:r>
              <a:rPr lang="en-US" sz="2200" dirty="0"/>
              <a:t> </a:t>
            </a:r>
            <a:r>
              <a:rPr lang="en-US" sz="2200" dirty="0" err="1"/>
              <a:t>maupun</a:t>
            </a:r>
            <a:r>
              <a:rPr lang="en-US" sz="2200" dirty="0"/>
              <a:t> </a:t>
            </a:r>
            <a:r>
              <a:rPr lang="en-US" sz="2200" dirty="0" err="1"/>
              <a:t>konsumen</a:t>
            </a:r>
            <a:r>
              <a:rPr lang="en-US" sz="2200" dirty="0"/>
              <a:t>, </a:t>
            </a:r>
            <a:r>
              <a:rPr lang="en-US" sz="2200" dirty="0" err="1"/>
              <a:t>hal</a:t>
            </a:r>
            <a:r>
              <a:rPr lang="en-US" sz="2200" dirty="0"/>
              <a:t> </a:t>
            </a:r>
            <a:r>
              <a:rPr lang="en-US" sz="2200" dirty="0" err="1"/>
              <a:t>ini</a:t>
            </a:r>
            <a:r>
              <a:rPr lang="en-US" sz="2200" dirty="0"/>
              <a:t> </a:t>
            </a:r>
            <a:r>
              <a:rPr lang="en-US" sz="2200" dirty="0" err="1"/>
              <a:t>dilakukan</a:t>
            </a:r>
            <a:r>
              <a:rPr lang="en-US" sz="2200" dirty="0"/>
              <a:t> </a:t>
            </a:r>
            <a:r>
              <a:rPr lang="en-US" sz="2200" dirty="0" err="1"/>
              <a:t>guna</a:t>
            </a:r>
            <a:r>
              <a:rPr lang="en-US" sz="2200" dirty="0"/>
              <a:t> </a:t>
            </a:r>
            <a:r>
              <a:rPr lang="en-US" sz="2200" dirty="0" err="1"/>
              <a:t>meyakinkan</a:t>
            </a:r>
            <a:r>
              <a:rPr lang="en-US" sz="2200" dirty="0"/>
              <a:t> </a:t>
            </a:r>
            <a:r>
              <a:rPr lang="en-US" sz="2200" dirty="0" err="1"/>
              <a:t>bahwa</a:t>
            </a:r>
            <a:r>
              <a:rPr lang="en-US" sz="2200" dirty="0"/>
              <a:t> </a:t>
            </a:r>
            <a:r>
              <a:rPr lang="en-US" sz="2200" dirty="0" err="1"/>
              <a:t>produk</a:t>
            </a:r>
            <a:r>
              <a:rPr lang="en-US" sz="2200" dirty="0"/>
              <a:t> yang </a:t>
            </a:r>
            <a:r>
              <a:rPr lang="en-US" sz="2200" dirty="0" err="1"/>
              <a:t>akan</a:t>
            </a:r>
            <a:r>
              <a:rPr lang="en-US" sz="2200" dirty="0"/>
              <a:t> </a:t>
            </a:r>
            <a:r>
              <a:rPr lang="en-US" sz="2200" dirty="0" err="1"/>
              <a:t>diterimanya</a:t>
            </a:r>
            <a:r>
              <a:rPr lang="en-US" sz="2200" dirty="0"/>
              <a:t> </a:t>
            </a:r>
            <a:r>
              <a:rPr lang="en-US" sz="2200" dirty="0" err="1"/>
              <a:t>telah</a:t>
            </a:r>
            <a:r>
              <a:rPr lang="en-US" sz="2200" dirty="0"/>
              <a:t> </a:t>
            </a:r>
            <a:r>
              <a:rPr lang="en-US" sz="2200" dirty="0" err="1"/>
              <a:t>dilakukan</a:t>
            </a:r>
            <a:r>
              <a:rPr lang="en-US" sz="2200" dirty="0"/>
              <a:t> </a:t>
            </a:r>
            <a:r>
              <a:rPr lang="en-US" sz="2200" dirty="0" err="1"/>
              <a:t>pemeriksaan</a:t>
            </a:r>
            <a:r>
              <a:rPr lang="en-US" sz="2200" dirty="0"/>
              <a:t>, </a:t>
            </a:r>
            <a:r>
              <a:rPr lang="en-US" sz="2200" dirty="0" err="1"/>
              <a:t>disamping</a:t>
            </a:r>
            <a:r>
              <a:rPr lang="en-US" sz="2200" dirty="0"/>
              <a:t> </a:t>
            </a:r>
            <a:r>
              <a:rPr lang="en-US" sz="2200" dirty="0" err="1"/>
              <a:t>itu</a:t>
            </a:r>
            <a:r>
              <a:rPr lang="en-US" sz="2200" dirty="0"/>
              <a:t> </a:t>
            </a:r>
            <a:r>
              <a:rPr lang="en-US" sz="2200" dirty="0" err="1"/>
              <a:t>juga</a:t>
            </a:r>
            <a:r>
              <a:rPr lang="en-US" sz="2200" dirty="0"/>
              <a:t> </a:t>
            </a:r>
            <a:r>
              <a:rPr lang="en-US" sz="2200" dirty="0" err="1"/>
              <a:t>bermafaat</a:t>
            </a:r>
            <a:r>
              <a:rPr lang="en-US" sz="2200" dirty="0"/>
              <a:t> </a:t>
            </a:r>
            <a:r>
              <a:rPr lang="en-US" sz="2200" dirty="0" err="1"/>
              <a:t>sebagai</a:t>
            </a:r>
            <a:r>
              <a:rPr lang="en-US" sz="2200" dirty="0"/>
              <a:t> </a:t>
            </a:r>
            <a:r>
              <a:rPr lang="en-US" sz="2200" i="1" dirty="0"/>
              <a:t>cross </a:t>
            </a:r>
            <a:r>
              <a:rPr lang="en-US" sz="2200" i="1" dirty="0" err="1"/>
              <a:t>ceck</a:t>
            </a:r>
            <a:r>
              <a:rPr lang="en-US" sz="2200" dirty="0"/>
              <a:t> </a:t>
            </a:r>
            <a:r>
              <a:rPr lang="en-US" sz="2200" dirty="0" err="1"/>
              <a:t>antara</a:t>
            </a:r>
            <a:r>
              <a:rPr lang="en-US" sz="2200" dirty="0"/>
              <a:t> </a:t>
            </a:r>
            <a:r>
              <a:rPr lang="en-US" sz="2200" dirty="0" err="1"/>
              <a:t>produsen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konsumen</a:t>
            </a:r>
            <a:r>
              <a:rPr lang="en-US" sz="2200" dirty="0"/>
              <a:t>. </a:t>
            </a:r>
            <a:endParaRPr lang="id-ID" sz="2200" dirty="0"/>
          </a:p>
          <a:p>
            <a:endParaRPr lang="id-ID" sz="2000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025187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NOTASI 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16760"/>
          </a:xfrm>
        </p:spPr>
        <p:txBody>
          <a:bodyPr>
            <a:normAutofit/>
          </a:bodyPr>
          <a:lstStyle/>
          <a:p>
            <a:endParaRPr lang="id-ID" sz="1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8BE4A3-EA54-49D1-A3BC-65816A5507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856" y="1773958"/>
            <a:ext cx="6825448" cy="5028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6858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Karakteristik 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16760"/>
          </a:xfrm>
        </p:spPr>
        <p:txBody>
          <a:bodyPr>
            <a:normAutofit fontScale="92500" lnSpcReduction="20000"/>
          </a:bodyPr>
          <a:lstStyle/>
          <a:p>
            <a:r>
              <a:rPr lang="id-ID" dirty="0"/>
              <a:t>Gryna (2001), karakteristik AS :</a:t>
            </a:r>
          </a:p>
          <a:p>
            <a:pPr lvl="1" algn="just">
              <a:lnSpc>
                <a:spcPct val="120000"/>
              </a:lnSpc>
            </a:pPr>
            <a:r>
              <a:rPr lang="id-ID" sz="1600" dirty="0">
                <a:latin typeface="Arial" charset="0"/>
              </a:rPr>
              <a:t>I</a:t>
            </a:r>
            <a:r>
              <a:rPr lang="id-ID" sz="1600" dirty="0"/>
              <a:t>ndeks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i="1" dirty="0"/>
              <a:t>(AQL,</a:t>
            </a:r>
            <a:r>
              <a:rPr lang="id-ID" sz="1600" i="1" dirty="0">
                <a:cs typeface="Times New Roman" pitchFamily="18" charset="0"/>
              </a:rPr>
              <a:t> </a:t>
            </a:r>
            <a:r>
              <a:rPr lang="id-ID" sz="1600" i="1" dirty="0"/>
              <a:t>AOQL,</a:t>
            </a:r>
            <a:r>
              <a:rPr lang="id-ID" sz="1600" i="1" dirty="0">
                <a:cs typeface="Times New Roman" pitchFamily="18" charset="0"/>
              </a:rPr>
              <a:t> </a:t>
            </a:r>
            <a:r>
              <a:rPr lang="id-ID" sz="1600" dirty="0"/>
              <a:t>dan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sebagainya)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yang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digunakan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untuk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menentukan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"kualitas"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harus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menunjukkan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kebutuhan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konsumen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dan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produsen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dan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tidak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dipilih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hanya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untuk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kebutuhan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statistik.</a:t>
            </a:r>
          </a:p>
          <a:p>
            <a:pPr lvl="1" algn="just">
              <a:lnSpc>
                <a:spcPct val="120000"/>
              </a:lnSpc>
              <a:spcBef>
                <a:spcPts val="438"/>
              </a:spcBef>
            </a:pPr>
            <a:r>
              <a:rPr lang="id-ID" sz="1600" dirty="0"/>
              <a:t>Risiko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dalam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pengambilan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sampel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harus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diketahui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secara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kuantitatif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(kurva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OC).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Produsen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harus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memiliki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perlindungan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yang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cukup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terhadap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penolakan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produk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baik,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konsumen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juga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harus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dilindungi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terhadap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penerimaan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produk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cacat.</a:t>
            </a:r>
          </a:p>
          <a:p>
            <a:pPr lvl="1" algn="just">
              <a:lnSpc>
                <a:spcPct val="120000"/>
              </a:lnSpc>
              <a:spcBef>
                <a:spcPts val="438"/>
              </a:spcBef>
            </a:pPr>
            <a:r>
              <a:rPr lang="id-ID" sz="1600" dirty="0"/>
              <a:t>Perencanaan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harus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meminimalkan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biaya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inspeksi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produk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secara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keseluruhan.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Perlu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evaluasi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yang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lebih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teliti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dalam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perencanaan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sampel,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baik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dalam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pengambilan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sampel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tunggal,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ganda,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dan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banyak.</a:t>
            </a:r>
          </a:p>
          <a:p>
            <a:pPr lvl="1" algn="just">
              <a:lnSpc>
                <a:spcPct val="120000"/>
              </a:lnSpc>
              <a:spcBef>
                <a:spcPts val="438"/>
              </a:spcBef>
            </a:pPr>
            <a:r>
              <a:rPr lang="id-ID" sz="1600" dirty="0"/>
              <a:t>Perencanaan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harus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menggunakan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pengetahuan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seperti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kemampuan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proses,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data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pemasok,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dan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informasi-informasi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lainnya.</a:t>
            </a:r>
          </a:p>
          <a:p>
            <a:pPr lvl="1" algn="just">
              <a:lnSpc>
                <a:spcPct val="121000"/>
              </a:lnSpc>
              <a:spcBef>
                <a:spcPts val="425"/>
              </a:spcBef>
            </a:pPr>
            <a:r>
              <a:rPr lang="id-ID" sz="1600" dirty="0"/>
              <a:t>Perencanaan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harus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fleksibel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menyesuaikan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perubahan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banyaknya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produk,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kualitas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produk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yang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diterima,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dan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faktor-faktor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lain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yang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ter-kait.</a:t>
            </a:r>
          </a:p>
          <a:p>
            <a:pPr lvl="1" algn="just">
              <a:lnSpc>
                <a:spcPct val="120000"/>
              </a:lnSpc>
              <a:spcBef>
                <a:spcPts val="438"/>
              </a:spcBef>
            </a:pPr>
            <a:r>
              <a:rPr lang="id-ID" sz="1600" dirty="0"/>
              <a:t>Pengukuran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yang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diperlukan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dalam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perencanaan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harus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menyediakan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informasi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yang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bermanfaat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dalam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memperkirakan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kualitas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produk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secara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individu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dan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kualitas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jangka</a:t>
            </a:r>
            <a:r>
              <a:rPr lang="id-ID" sz="1600" dirty="0">
                <a:cs typeface="Times New Roman" pitchFamily="18" charset="0"/>
              </a:rPr>
              <a:t> </a:t>
            </a:r>
            <a:r>
              <a:rPr lang="id-ID" sz="1600" dirty="0"/>
              <a:t>panjang.</a:t>
            </a:r>
          </a:p>
          <a:p>
            <a:pPr lvl="1" algn="just">
              <a:lnSpc>
                <a:spcPct val="120000"/>
              </a:lnSpc>
              <a:spcBef>
                <a:spcPts val="438"/>
              </a:spcBef>
            </a:pPr>
            <a:r>
              <a:rPr lang="id-ID" sz="1600" dirty="0"/>
              <a:t>Perencanaan harus sederhana untuk dijelaskan dan dicatat</a:t>
            </a:r>
          </a:p>
        </p:txBody>
      </p:sp>
    </p:spTree>
    <p:extLst>
      <p:ext uri="{BB962C8B-B14F-4D97-AF65-F5344CB8AC3E}">
        <p14:creationId xmlns:p14="http://schemas.microsoft.com/office/powerpoint/2010/main" val="4144868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PENGERTIAN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14300" indent="0">
              <a:buNone/>
            </a:pPr>
            <a:r>
              <a:rPr lang="id-ID" dirty="0"/>
              <a:t>Metode Pemeriksaan Produk :</a:t>
            </a:r>
          </a:p>
          <a:p>
            <a:pPr>
              <a:buFont typeface="Arial" charset="0"/>
              <a:buAutoNum type="arabicPeriod"/>
            </a:pPr>
            <a:r>
              <a:rPr lang="id-ID" dirty="0"/>
              <a:t>Tidak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mengadakan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inspeksi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terhadap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produk</a:t>
            </a:r>
          </a:p>
          <a:p>
            <a:pPr>
              <a:spcBef>
                <a:spcPts val="750"/>
              </a:spcBef>
              <a:buFont typeface="Arial" charset="0"/>
              <a:buAutoNum type="arabicPeriod"/>
            </a:pPr>
            <a:r>
              <a:rPr lang="id-ID" dirty="0"/>
              <a:t>Mengadakan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100%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inspeksi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terhadap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produk</a:t>
            </a:r>
          </a:p>
          <a:p>
            <a:pPr>
              <a:spcBef>
                <a:spcPts val="763"/>
              </a:spcBef>
              <a:buFont typeface="Arial" charset="0"/>
              <a:buAutoNum type="arabicPeriod"/>
            </a:pPr>
            <a:r>
              <a:rPr lang="id-ID" dirty="0"/>
              <a:t>Dengan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sampel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penerimaan</a:t>
            </a:r>
          </a:p>
          <a:p>
            <a:pPr>
              <a:spcBef>
                <a:spcPts val="763"/>
              </a:spcBef>
              <a:buFont typeface="Arial" charset="0"/>
              <a:buAutoNum type="arabicPeriod"/>
            </a:pPr>
            <a:endParaRPr lang="id-ID" dirty="0"/>
          </a:p>
          <a:p>
            <a:pPr>
              <a:lnSpc>
                <a:spcPct val="115000"/>
              </a:lnSpc>
              <a:buFont typeface="Arial" charset="0"/>
              <a:buChar char="•"/>
            </a:pPr>
            <a:r>
              <a:rPr lang="id-ID" i="1" dirty="0"/>
              <a:t>Acceptance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sampling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dirty="0"/>
              <a:t>tidak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digunakan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untuk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memperkirakan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keputusan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penerimaan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atau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penolakan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saja.</a:t>
            </a:r>
          </a:p>
          <a:p>
            <a:pPr>
              <a:lnSpc>
                <a:spcPct val="115000"/>
              </a:lnSpc>
              <a:spcBef>
                <a:spcPts val="438"/>
              </a:spcBef>
              <a:buFont typeface="Arial" charset="0"/>
              <a:buChar char="•"/>
            </a:pPr>
            <a:r>
              <a:rPr lang="id-ID" i="1" dirty="0"/>
              <a:t>Acceptance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sampling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dirty="0"/>
              <a:t>juga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bukan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merupakan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alat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pengendalian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kualitas,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namun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merupakan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alat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untuk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memeriksa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apakah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produk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atau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bahan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baku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yang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datang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ke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perusahaan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atau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produk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yang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telah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dihasilkan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perusahaan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tersebut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telah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memenuhi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spesifikasi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13679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PENGERTIAN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435280" cy="4373563"/>
          </a:xfrm>
        </p:spPr>
        <p:txBody>
          <a:bodyPr/>
          <a:lstStyle/>
          <a:p>
            <a:pPr algn="just">
              <a:lnSpc>
                <a:spcPct val="115000"/>
              </a:lnSpc>
              <a:spcBef>
                <a:spcPts val="438"/>
              </a:spcBef>
              <a:buFont typeface="Arial" charset="0"/>
              <a:buChar char="•"/>
            </a:pPr>
            <a:r>
              <a:rPr lang="id-ID" i="1" dirty="0"/>
              <a:t>Acceptance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sampling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dirty="0"/>
              <a:t>digunakan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sebagai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suatu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bentuk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dari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inspeksi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antara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perusahaan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dengan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pemasok,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antara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pembuat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produk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dengan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konsumen,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atau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antar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divisi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dalam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perusahaan.</a:t>
            </a:r>
          </a:p>
          <a:p>
            <a:pPr>
              <a:lnSpc>
                <a:spcPct val="115000"/>
              </a:lnSpc>
              <a:spcBef>
                <a:spcPts val="438"/>
              </a:spcBef>
              <a:buFont typeface="Arial" charset="0"/>
              <a:buChar char="•"/>
            </a:pPr>
            <a:r>
              <a:rPr lang="id-ID" i="1" dirty="0"/>
              <a:t>Acceptance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sampling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dirty="0"/>
              <a:t>tidak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melakukan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pengendalian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atau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perbaikan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kualitas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proses,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melainkan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i="1" dirty="0"/>
              <a:t>hanya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sebagai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metode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untuk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menentukan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disposisi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terhadap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produk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yang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datang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(bahan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baku)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atau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produk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yang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telah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dihasilkan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dirty="0"/>
              <a:t>(barang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jadi)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(Mitra,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1993).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46718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PERTIMBANGAN DILAKUKAN 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Char char="•"/>
            </a:pPr>
            <a:r>
              <a:rPr lang="id-ID" dirty="0"/>
              <a:t>Beberapa tipe pengujian</a:t>
            </a:r>
            <a:r>
              <a:rPr lang="id-ID" dirty="0">
                <a:cs typeface="Times New Roman" pitchFamily="18" charset="0"/>
              </a:rPr>
              <a:t>  </a:t>
            </a:r>
            <a:r>
              <a:rPr lang="id-ID" dirty="0"/>
              <a:t>dapat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merusakkan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produk,</a:t>
            </a:r>
          </a:p>
          <a:p>
            <a:pPr>
              <a:spcBef>
                <a:spcPts val="1150"/>
              </a:spcBef>
              <a:buFont typeface="Arial" charset="0"/>
              <a:buChar char="•"/>
            </a:pPr>
            <a:r>
              <a:rPr lang="id-ID" dirty="0"/>
              <a:t>Biaya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inspeksi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yang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sangat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tinggi</a:t>
            </a:r>
          </a:p>
          <a:p>
            <a:pPr>
              <a:lnSpc>
                <a:spcPct val="120000"/>
              </a:lnSpc>
              <a:spcBef>
                <a:spcPts val="575"/>
              </a:spcBef>
              <a:buFont typeface="Arial" charset="0"/>
              <a:buChar char="•"/>
            </a:pPr>
            <a:r>
              <a:rPr lang="id-ID" dirty="0"/>
              <a:t>100%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inspeksi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yang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dilakukan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memerlukan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waktu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yang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lama,</a:t>
            </a:r>
          </a:p>
          <a:p>
            <a:pPr>
              <a:lnSpc>
                <a:spcPct val="120000"/>
              </a:lnSpc>
              <a:spcBef>
                <a:spcPts val="575"/>
              </a:spcBef>
              <a:buFont typeface="Arial" charset="0"/>
              <a:buChar char="•"/>
            </a:pPr>
            <a:r>
              <a:rPr lang="id-ID" dirty="0"/>
              <a:t>Terdapat Pemasok yang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memiliki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kinerja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baik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tetapi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beberapa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tindakan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pengecekan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tetap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harus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dilaksanakan,</a:t>
            </a:r>
          </a:p>
          <a:p>
            <a:pPr>
              <a:lnSpc>
                <a:spcPct val="120000"/>
              </a:lnSpc>
              <a:spcBef>
                <a:spcPts val="575"/>
              </a:spcBef>
              <a:buFont typeface="Arial" charset="0"/>
              <a:buChar char="•"/>
            </a:pPr>
            <a:r>
              <a:rPr lang="id-ID" dirty="0"/>
              <a:t>Perusahaan memiliki tanggung jawab terhadap kualitas produk yang dihasilkannya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44600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Keunggulan 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id-ID" spc="-10" dirty="0">
                <a:cs typeface="Arial"/>
              </a:rPr>
              <a:t>Besterfield</a:t>
            </a:r>
            <a:r>
              <a:rPr lang="id-ID" spc="55" dirty="0">
                <a:cs typeface="Times New Roman"/>
              </a:rPr>
              <a:t> </a:t>
            </a:r>
            <a:r>
              <a:rPr lang="id-ID" spc="-10" dirty="0">
                <a:cs typeface="Arial"/>
              </a:rPr>
              <a:t>(1998):</a:t>
            </a:r>
            <a:endParaRPr lang="id-ID" dirty="0">
              <a:cs typeface="Arial"/>
            </a:endParaRPr>
          </a:p>
          <a:p>
            <a:pPr marL="355600" indent="-342900">
              <a:spcBef>
                <a:spcPts val="1680"/>
              </a:spcBef>
              <a:buFont typeface="Arial"/>
              <a:buChar char="•"/>
              <a:tabLst>
                <a:tab pos="356235" algn="l"/>
              </a:tabLst>
              <a:defRPr/>
            </a:pPr>
            <a:r>
              <a:rPr lang="id-ID" spc="-10" dirty="0">
                <a:cs typeface="Arial"/>
              </a:rPr>
              <a:t>Lebih</a:t>
            </a:r>
            <a:r>
              <a:rPr lang="id-ID" spc="50" dirty="0">
                <a:cs typeface="Times New Roman"/>
              </a:rPr>
              <a:t> </a:t>
            </a:r>
            <a:r>
              <a:rPr lang="id-ID" spc="-15" dirty="0">
                <a:cs typeface="Arial"/>
              </a:rPr>
              <a:t>murah</a:t>
            </a:r>
            <a:endParaRPr lang="id-ID" dirty="0">
              <a:cs typeface="Arial"/>
            </a:endParaRPr>
          </a:p>
          <a:p>
            <a:pPr marL="354965" indent="-342265">
              <a:spcBef>
                <a:spcPts val="1670"/>
              </a:spcBef>
              <a:buFont typeface="Arial"/>
              <a:buChar char="•"/>
              <a:tabLst>
                <a:tab pos="355600" algn="l"/>
              </a:tabLst>
              <a:defRPr/>
            </a:pPr>
            <a:r>
              <a:rPr lang="id-ID" spc="-15" dirty="0">
                <a:cs typeface="Arial"/>
              </a:rPr>
              <a:t>Dapat</a:t>
            </a:r>
            <a:r>
              <a:rPr lang="id-ID" spc="45" dirty="0">
                <a:cs typeface="Times New Roman"/>
              </a:rPr>
              <a:t> </a:t>
            </a:r>
            <a:r>
              <a:rPr lang="id-ID" spc="-15" dirty="0">
                <a:cs typeface="Arial"/>
              </a:rPr>
              <a:t>meminimalkan</a:t>
            </a:r>
            <a:r>
              <a:rPr lang="id-ID" spc="50" dirty="0">
                <a:cs typeface="Times New Roman"/>
              </a:rPr>
              <a:t> </a:t>
            </a:r>
            <a:r>
              <a:rPr lang="id-ID" spc="-15" dirty="0">
                <a:cs typeface="Arial"/>
              </a:rPr>
              <a:t>kerusakan</a:t>
            </a:r>
            <a:r>
              <a:rPr lang="id-ID" spc="45" dirty="0">
                <a:cs typeface="Times New Roman"/>
              </a:rPr>
              <a:t> </a:t>
            </a:r>
            <a:r>
              <a:rPr lang="id-ID" spc="-15" dirty="0">
                <a:cs typeface="Arial"/>
              </a:rPr>
              <a:t>dan</a:t>
            </a:r>
            <a:r>
              <a:rPr lang="id-ID" spc="55" dirty="0">
                <a:cs typeface="Times New Roman"/>
              </a:rPr>
              <a:t> </a:t>
            </a:r>
            <a:r>
              <a:rPr lang="id-ID" spc="-15" dirty="0">
                <a:cs typeface="Arial"/>
              </a:rPr>
              <a:t>perpindahan</a:t>
            </a:r>
            <a:r>
              <a:rPr lang="id-ID" spc="55" dirty="0">
                <a:cs typeface="Times New Roman"/>
              </a:rPr>
              <a:t> </a:t>
            </a:r>
            <a:r>
              <a:rPr lang="id-ID" spc="-15" dirty="0">
                <a:cs typeface="Arial"/>
              </a:rPr>
              <a:t>tangan</a:t>
            </a:r>
            <a:endParaRPr lang="id-ID" dirty="0">
              <a:cs typeface="Arial"/>
            </a:endParaRPr>
          </a:p>
          <a:p>
            <a:pPr marL="354965" indent="-342265">
              <a:spcBef>
                <a:spcPts val="1670"/>
              </a:spcBef>
              <a:buFont typeface="Arial"/>
              <a:buChar char="•"/>
              <a:tabLst>
                <a:tab pos="355600" algn="l"/>
              </a:tabLst>
              <a:defRPr/>
            </a:pPr>
            <a:r>
              <a:rPr lang="id-ID" spc="-25" dirty="0">
                <a:cs typeface="Arial"/>
              </a:rPr>
              <a:t>M</a:t>
            </a:r>
            <a:r>
              <a:rPr lang="id-ID" spc="-10" dirty="0">
                <a:cs typeface="Arial"/>
              </a:rPr>
              <a:t>engurangi</a:t>
            </a:r>
            <a:r>
              <a:rPr lang="id-ID" spc="55" dirty="0">
                <a:cs typeface="Times New Roman"/>
              </a:rPr>
              <a:t> </a:t>
            </a:r>
            <a:r>
              <a:rPr lang="id-ID" spc="-15" dirty="0">
                <a:cs typeface="Arial"/>
              </a:rPr>
              <a:t>kesalahan</a:t>
            </a:r>
            <a:r>
              <a:rPr lang="id-ID" spc="55" dirty="0">
                <a:cs typeface="Times New Roman"/>
              </a:rPr>
              <a:t> </a:t>
            </a:r>
            <a:r>
              <a:rPr lang="id-ID" spc="-15" dirty="0">
                <a:cs typeface="Arial"/>
              </a:rPr>
              <a:t>dalam</a:t>
            </a:r>
            <a:r>
              <a:rPr lang="id-ID" spc="55" dirty="0">
                <a:cs typeface="Times New Roman"/>
              </a:rPr>
              <a:t> </a:t>
            </a:r>
            <a:r>
              <a:rPr lang="id-ID" spc="-10" dirty="0">
                <a:cs typeface="Arial"/>
              </a:rPr>
              <a:t>inspeksi,</a:t>
            </a:r>
            <a:endParaRPr lang="id-ID" dirty="0">
              <a:cs typeface="Arial"/>
            </a:endParaRPr>
          </a:p>
          <a:p>
            <a:pPr marL="354965" indent="-342265">
              <a:spcBef>
                <a:spcPts val="1675"/>
              </a:spcBef>
              <a:buFont typeface="Arial"/>
              <a:buChar char="•"/>
              <a:tabLst>
                <a:tab pos="355600" algn="l"/>
              </a:tabLst>
              <a:defRPr/>
            </a:pPr>
            <a:r>
              <a:rPr lang="id-ID" spc="-15" dirty="0">
                <a:cs typeface="Arial"/>
              </a:rPr>
              <a:t>Dapat</a:t>
            </a:r>
            <a:r>
              <a:rPr lang="id-ID" spc="45" dirty="0">
                <a:cs typeface="Times New Roman"/>
              </a:rPr>
              <a:t> </a:t>
            </a:r>
            <a:r>
              <a:rPr lang="id-ID" spc="-15" dirty="0">
                <a:cs typeface="Arial"/>
              </a:rPr>
              <a:t>memotiva</a:t>
            </a:r>
            <a:r>
              <a:rPr lang="id-ID" spc="-5" dirty="0">
                <a:cs typeface="Arial"/>
              </a:rPr>
              <a:t>si</a:t>
            </a:r>
            <a:r>
              <a:rPr lang="id-ID" spc="55" dirty="0">
                <a:cs typeface="Times New Roman"/>
              </a:rPr>
              <a:t> </a:t>
            </a:r>
            <a:r>
              <a:rPr lang="id-ID" spc="-15" dirty="0">
                <a:cs typeface="Arial"/>
              </a:rPr>
              <a:t>pemasok</a:t>
            </a:r>
            <a:r>
              <a:rPr lang="id-ID" spc="55" dirty="0">
                <a:cs typeface="Times New Roman"/>
              </a:rPr>
              <a:t> </a:t>
            </a:r>
            <a:r>
              <a:rPr lang="id-ID" spc="-10" dirty="0">
                <a:cs typeface="Arial"/>
              </a:rPr>
              <a:t>bila</a:t>
            </a:r>
            <a:r>
              <a:rPr lang="id-ID" spc="55" dirty="0">
                <a:cs typeface="Times New Roman"/>
              </a:rPr>
              <a:t> </a:t>
            </a:r>
            <a:r>
              <a:rPr lang="id-ID" spc="-15" dirty="0">
                <a:cs typeface="Arial"/>
              </a:rPr>
              <a:t>ada</a:t>
            </a:r>
            <a:r>
              <a:rPr lang="id-ID" spc="55" dirty="0">
                <a:cs typeface="Times New Roman"/>
              </a:rPr>
              <a:t> </a:t>
            </a:r>
            <a:r>
              <a:rPr lang="id-ID" spc="-15" dirty="0">
                <a:cs typeface="Arial"/>
              </a:rPr>
              <a:t>penolakan</a:t>
            </a:r>
            <a:r>
              <a:rPr lang="id-ID" spc="55" dirty="0">
                <a:cs typeface="Times New Roman"/>
              </a:rPr>
              <a:t> </a:t>
            </a:r>
            <a:r>
              <a:rPr lang="id-ID" spc="-15" dirty="0">
                <a:cs typeface="Arial"/>
              </a:rPr>
              <a:t>bahan</a:t>
            </a:r>
            <a:r>
              <a:rPr lang="id-ID" spc="55" dirty="0">
                <a:cs typeface="Times New Roman"/>
              </a:rPr>
              <a:t> </a:t>
            </a:r>
            <a:r>
              <a:rPr lang="id-ID" spc="-10" dirty="0">
                <a:cs typeface="Arial"/>
              </a:rPr>
              <a:t>baku.</a:t>
            </a:r>
            <a:endParaRPr lang="id-ID" dirty="0">
              <a:cs typeface="Arial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39893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Kelemahan 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id-ID" sz="2800" dirty="0"/>
              <a:t>Adanya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risiko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penerimaan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produk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cacat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atau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penolakan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produk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baik</a:t>
            </a:r>
          </a:p>
          <a:p>
            <a:pPr>
              <a:spcBef>
                <a:spcPts val="538"/>
              </a:spcBef>
              <a:buFont typeface="Arial" charset="0"/>
              <a:buChar char="•"/>
            </a:pPr>
            <a:r>
              <a:rPr lang="id-ID" sz="2800" dirty="0"/>
              <a:t>Sedikitnya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informasi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mengenai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produk</a:t>
            </a:r>
          </a:p>
          <a:p>
            <a:pPr>
              <a:spcBef>
                <a:spcPts val="500"/>
              </a:spcBef>
              <a:buFont typeface="Arial" charset="0"/>
              <a:buChar char="•"/>
            </a:pPr>
            <a:r>
              <a:rPr lang="id-ID" sz="2800" dirty="0"/>
              <a:t>Membutuhkan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perencanaan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dan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pendokumentasian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prosedur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pengambilan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sampel,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dan</a:t>
            </a:r>
          </a:p>
          <a:p>
            <a:pPr>
              <a:spcBef>
                <a:spcPts val="463"/>
              </a:spcBef>
              <a:buFont typeface="Arial" charset="0"/>
              <a:buChar char="•"/>
            </a:pPr>
            <a:r>
              <a:rPr lang="id-ID" sz="2800" dirty="0"/>
              <a:t>Tidak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adanya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jaminan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mengenai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sejumlah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produk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tertentu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yang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akan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memenuhi</a:t>
            </a:r>
            <a:r>
              <a:rPr lang="id-ID" sz="2800" dirty="0">
                <a:cs typeface="Times New Roman" pitchFamily="18" charset="0"/>
              </a:rPr>
              <a:t> </a:t>
            </a:r>
            <a:r>
              <a:rPr lang="id-ID" sz="2800" dirty="0"/>
              <a:t>spesifikasi.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18935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Jenis pengujian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charset="0"/>
              <a:buChar char="•"/>
            </a:pPr>
            <a:r>
              <a:rPr lang="id-ID" dirty="0"/>
              <a:t>Sebelum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pengiriman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produk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akhir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ke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pelanggan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(dilakukan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oleh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produsen, disebut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dengan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i="1" dirty="0"/>
              <a:t>the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producer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test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the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lot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for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outgoing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quality)</a:t>
            </a:r>
            <a:endParaRPr lang="id-ID" dirty="0"/>
          </a:p>
          <a:p>
            <a:pPr algn="just">
              <a:spcBef>
                <a:spcPts val="675"/>
              </a:spcBef>
              <a:buFont typeface="Arial" charset="0"/>
              <a:buChar char="•"/>
            </a:pPr>
            <a:r>
              <a:rPr lang="id-ID" dirty="0"/>
              <a:t>Setelah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pengiriman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produk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akhir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ke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pelanggan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(dilakukan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oleh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konsumen,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disebut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dengan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i="1" dirty="0"/>
              <a:t>the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consumer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test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the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lot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for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incoming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quality)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3117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>
                <a:cs typeface="Arial" charset="0"/>
              </a:rPr>
              <a:t>AS</a:t>
            </a:r>
            <a:r>
              <a:rPr lang="id-ID">
                <a:cs typeface="Times New Roman" pitchFamily="18" charset="0"/>
              </a:rPr>
              <a:t> </a:t>
            </a:r>
            <a:r>
              <a:rPr lang="id-ID">
                <a:cs typeface="Arial" charset="0"/>
              </a:rPr>
              <a:t>U</a:t>
            </a:r>
            <a:r>
              <a:rPr lang="en-US">
                <a:cs typeface="Arial" charset="0"/>
              </a:rPr>
              <a:t>N</a:t>
            </a:r>
            <a:r>
              <a:rPr lang="id-ID">
                <a:cs typeface="Arial" charset="0"/>
              </a:rPr>
              <a:t>T</a:t>
            </a:r>
            <a:r>
              <a:rPr lang="en-US">
                <a:cs typeface="Arial" charset="0"/>
              </a:rPr>
              <a:t>U</a:t>
            </a:r>
            <a:r>
              <a:rPr lang="id-ID">
                <a:cs typeface="Arial" charset="0"/>
              </a:rPr>
              <a:t>K</a:t>
            </a:r>
            <a:r>
              <a:rPr lang="id-ID">
                <a:cs typeface="Times New Roman" pitchFamily="18" charset="0"/>
              </a:rPr>
              <a:t> </a:t>
            </a:r>
            <a:r>
              <a:rPr lang="id-ID" dirty="0">
                <a:cs typeface="Arial" charset="0"/>
              </a:rPr>
              <a:t>DATA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>
                <a:cs typeface="Arial" charset="0"/>
              </a:rPr>
              <a:t>ATRIBUT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>
                <a:cs typeface="Arial" charset="0"/>
              </a:rPr>
              <a:t>DAN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>
                <a:cs typeface="Arial" charset="0"/>
              </a:rPr>
              <a:t>DATA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>
                <a:cs typeface="Arial" charset="0"/>
              </a:rPr>
              <a:t>VARIABEL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51000"/>
              </a:lnSpc>
              <a:buFont typeface="Arial" charset="0"/>
              <a:buChar char="•"/>
            </a:pPr>
            <a:r>
              <a:rPr lang="id-ID" i="1" dirty="0"/>
              <a:t>Acceptance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sampling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dirty="0"/>
              <a:t>untuk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data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atribut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dilakukan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apabila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inspeksi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mengklasifikasikan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produk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sebagai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produk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yang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baik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produk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yang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cacat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tanpa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ada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pengklasifikasian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tingkat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kesalahan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atau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cacat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produk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tersebut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(Mitra,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1993).</a:t>
            </a:r>
          </a:p>
          <a:p>
            <a:pPr algn="just">
              <a:lnSpc>
                <a:spcPct val="150000"/>
              </a:lnSpc>
              <a:spcBef>
                <a:spcPts val="438"/>
              </a:spcBef>
              <a:buFont typeface="Arial" charset="0"/>
              <a:buChar char="•"/>
            </a:pPr>
            <a:r>
              <a:rPr lang="id-ID" dirty="0"/>
              <a:t>A</a:t>
            </a:r>
            <a:r>
              <a:rPr lang="id-ID" i="1" dirty="0"/>
              <a:t>cceptance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sampling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dirty="0"/>
              <a:t>untuk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data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variabel,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karakteristik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kualitas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ditunjukkan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dalam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setiap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sampel.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Oleh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karenanya,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dalam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i="1" dirty="0"/>
              <a:t>acceptance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i="1" dirty="0"/>
              <a:t>sampling</a:t>
            </a:r>
            <a:r>
              <a:rPr lang="id-ID" i="1" dirty="0">
                <a:cs typeface="Times New Roman" pitchFamily="18" charset="0"/>
              </a:rPr>
              <a:t> </a:t>
            </a:r>
            <a:r>
              <a:rPr lang="id-ID" dirty="0"/>
              <a:t>untuk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data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variabel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dilakukan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pula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penghitungan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rata-rata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sampel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penyimpangan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atau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deviasi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standar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sampel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tersebut.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Apabila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rata-rata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sampel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berada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di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luar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jangkauan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penerimaan,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maka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produk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tersebut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akan</a:t>
            </a:r>
            <a:r>
              <a:rPr lang="id-ID" dirty="0">
                <a:cs typeface="Times New Roman" pitchFamily="18" charset="0"/>
              </a:rPr>
              <a:t> </a:t>
            </a:r>
            <a:r>
              <a:rPr lang="id-ID" dirty="0"/>
              <a:t>ditolak.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979125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1699</TotalTime>
  <Words>1364</Words>
  <Application>Microsoft Office PowerPoint</Application>
  <PresentationFormat>On-screen Show (4:3)</PresentationFormat>
  <Paragraphs>103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Book Antiqua</vt:lpstr>
      <vt:lpstr>Cambria Math</vt:lpstr>
      <vt:lpstr>Century Gothic</vt:lpstr>
      <vt:lpstr>Apothecary</vt:lpstr>
      <vt:lpstr>RENCANA PENERIMAAN SAMPEL (ACCEPTANCE SAMPLING)</vt:lpstr>
      <vt:lpstr>PENGERTIAN</vt:lpstr>
      <vt:lpstr>PENGERTIAN (2)</vt:lpstr>
      <vt:lpstr>PENGERTIAN (3)</vt:lpstr>
      <vt:lpstr>PERTIMBANGAN DILAKUKAN as</vt:lpstr>
      <vt:lpstr>Keunggulan as</vt:lpstr>
      <vt:lpstr>Kelemahan as</vt:lpstr>
      <vt:lpstr>Jenis pengujian</vt:lpstr>
      <vt:lpstr>AS UNTUK DATA ATRIBUT DAN DATA VARIABEL</vt:lpstr>
      <vt:lpstr>Teknik pengambilan sampel</vt:lpstr>
      <vt:lpstr>Teknik pengambilan sampel (2)</vt:lpstr>
      <vt:lpstr>Teknik pengambilan sampel (3)</vt:lpstr>
      <vt:lpstr>Syarat pengambilan sampel</vt:lpstr>
      <vt:lpstr>Indeks kualitas</vt:lpstr>
      <vt:lpstr>aql</vt:lpstr>
      <vt:lpstr>Lql</vt:lpstr>
      <vt:lpstr>Lql (2)</vt:lpstr>
      <vt:lpstr>IQL</vt:lpstr>
      <vt:lpstr>AOQL</vt:lpstr>
      <vt:lpstr>NOTASI AS</vt:lpstr>
      <vt:lpstr>Karakteristik 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RENCANA PENERIMAAN SAMPEL (ACCEPTANCE SAMPLING)</dc:title>
  <dc:creator>asus</dc:creator>
  <cp:lastModifiedBy>Diah Dee</cp:lastModifiedBy>
  <cp:revision>30</cp:revision>
  <dcterms:created xsi:type="dcterms:W3CDTF">2017-12-12T13:14:40Z</dcterms:created>
  <dcterms:modified xsi:type="dcterms:W3CDTF">2025-01-05T13:15:22Z</dcterms:modified>
</cp:coreProperties>
</file>